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327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40" autoAdjust="0"/>
  </p:normalViewPr>
  <p:slideViewPr>
    <p:cSldViewPr snapToGrid="0">
      <p:cViewPr>
        <p:scale>
          <a:sx n="100" d="100"/>
          <a:sy n="100" d="100"/>
        </p:scale>
        <p:origin x="9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C014-83F6-4BA0-9CC0-88A620B91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6D5A6-DBF8-456C-95E5-3F160D654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12942-2642-459E-A124-490BEA250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79270-65D7-4201-B571-309C4AAF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9AC51-FEED-45B6-A94A-B3423CB5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91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9F4F-0226-47A6-AC9D-D098DA8B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1FDB2-E96A-4A9E-ABDA-7DCD3B89B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365BD-DF52-4291-AAAF-2575ED36E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F205-A383-46B6-8C6F-4A46F2FD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DE19F-9D29-48F3-9DF6-3E2AF2AD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0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C9BC9-2ABA-4D15-847A-B041D7B2E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3FD13-4EBE-43B4-9EBA-4B901D453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BC9A9-EFD9-4F94-8BDA-50A19F930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06D15-3FD5-41C0-BE58-8125D497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C6E36-5B9A-429E-AE03-8F6B7BD7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55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0D64-DCDC-4B4E-B3D9-602E8B3E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5C6BA-94B7-42D1-A56A-BE2DB7FA6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84FB7-2165-460E-AD9B-FB701F27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67E15-3E5C-4D1D-B1BF-0BDCD21B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111C1-DA94-49FA-B5D8-9794E518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05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496D-C074-4280-9989-81873699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92217-8C35-452E-B970-A25EBEE5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BC326-5F04-4561-B5B6-4599E505E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9828D-E5EB-44AF-A585-A065B963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41DE7-9A12-45DB-9B34-ACC991F9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6F095-8EEB-45BE-A82B-1B06F43E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1434-B165-4304-B06E-462FDA1BE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142C3-2755-48D6-8872-7C82DC75E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270F1-9B90-45FF-966C-0F2BFE6F9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B6842-28FE-4CBE-BE80-2520A397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1329C-4A4C-44FE-A08E-F4C66D10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075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A3373-D15E-4CD7-A41C-95FECA0C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D28CB-C649-4CCC-A0D1-49C98EECE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A36D0-2B2B-4D3C-B1D5-DA37914F2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81067-586B-4BFB-A303-3E9EED747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F6DFD4-C95E-45FD-8B96-77403F8B6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C79098-DD06-4377-AC1E-EA57A1D66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C9846-5967-443F-B8A9-4D6F074E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75DCC-3BF3-4B29-87AF-5F593596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711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EAA1-D18E-40E5-8CB7-DF6DEB50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73675-9C4A-473C-95D4-F3587AA28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F9E3E-CAA5-4AA6-B606-CBE70999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F48DC-1BE2-45E3-A000-ED73EFC4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7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729F4E-AE4F-4FAA-B16E-E20E4210E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6FABA-8CE9-46BA-904F-5B57B637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81420-7F90-4133-8613-4356A0E5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84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AC9C-805F-4C1E-8C01-998046F3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5DD1F-2B78-4350-83A6-1025584F5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DBD1C-44D0-4C40-9151-9D0A09CC8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C0D2D-1BCA-4A0F-8CC2-8EEEF19A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04201-BA86-4050-AD83-0537CA19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ECCE9-F2AF-45CC-8EB8-369BD146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41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0361-9E11-4255-9BF9-BDB5D0FB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D5BD35-C6D7-48CE-839F-4E77166D8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04465-6442-4572-84CB-C46918DC1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68656-C06B-43E6-816C-0DFD66C90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670FC-D780-41FC-9D53-AD47968D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A694A-AABC-4B30-9EBF-0FFCC646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74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F5B16B-BA8E-41A3-9B42-1E86406FE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B0A71-6022-443C-B024-4AC97BF6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8AB07-E349-40C7-BC21-17364FCE9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306C-9ED3-422D-9BBA-0B3EA782E128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1000D-0076-4DB3-8587-66A41987B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9505C-FF5C-4126-B7A5-334D22494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ACF34-CAB6-4ED2-AB69-0CAC5255FB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55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E848-416D-4F8D-A563-BC58648C76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6C6C6C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Preparing Data</a:t>
            </a:r>
            <a:br>
              <a:rPr lang="en-IN" b="1" i="0" dirty="0">
                <a:solidFill>
                  <a:srgbClr val="6C6C6C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AFD4C-7E6A-43CB-8027-E1E4C0EC46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3007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8A26-E72C-4123-94E8-106D0AA7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DATA Step Processing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320D4-68AF-406F-8BF6-C0FCFAD7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932" y="1560248"/>
            <a:ext cx="10447867" cy="5297752"/>
          </a:xfrm>
        </p:spPr>
      </p:pic>
    </p:spTree>
    <p:extLst>
      <p:ext uri="{BB962C8B-B14F-4D97-AF65-F5344CB8AC3E}">
        <p14:creationId xmlns:p14="http://schemas.microsoft.com/office/powerpoint/2010/main" val="183384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51DC-82F5-4714-AE36-527D2DE4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2C359-2A69-48C7-89D4-5977BE74B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8936B-4235-416E-AF24-EEE5191F3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75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7946-25E1-47D1-BDC3-0380F6C3E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0A271-2B1D-4318-AF06-5EA1F38B7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FA1AD-49E9-4DA8-8FC1-7843C5AC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8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0615-8C9A-4DAD-B8CF-016686D8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DC472-F7B8-4A24-87F5-AD971A13A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1C410-0C29-4DE1-8B0A-59A12ED27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6721-73E2-4FE2-98B1-CCCFCA673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5578-D2E7-4856-8154-D4DEAD6F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C02B4-D043-4509-9003-E833EF1B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E5C5-508E-47A9-BAA9-CF30C703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56253-92D2-4C2F-9756-ACA9A1CD6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D869F69-2B90-492A-85BF-77A4CF5F8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129352"/>
              </p:ext>
            </p:extLst>
          </p:nvPr>
        </p:nvGraphicFramePr>
        <p:xfrm>
          <a:off x="431800" y="78962"/>
          <a:ext cx="11319933" cy="6691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3" imgW="8620200" imgH="5095800" progId="Paint.Picture.1">
                  <p:embed/>
                </p:oleObj>
              </mc:Choice>
              <mc:Fallback>
                <p:oleObj name="Bitmap Image" r:id="rId3" imgW="8620200" imgH="50958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800" y="78962"/>
                        <a:ext cx="11319933" cy="6691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4294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6774-5DCF-4702-877A-A8B6AC7A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2DD-A92C-4772-BE46-DDA43B801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463283-C1D9-4554-A3A3-7FD6767739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559434"/>
              </p:ext>
            </p:extLst>
          </p:nvPr>
        </p:nvGraphicFramePr>
        <p:xfrm>
          <a:off x="287867" y="219393"/>
          <a:ext cx="11387666" cy="6638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Bitmap Image" r:id="rId3" imgW="8610480" imgH="5019840" progId="Paint.Picture.1">
                  <p:embed/>
                </p:oleObj>
              </mc:Choice>
              <mc:Fallback>
                <p:oleObj name="Bitmap Image" r:id="rId3" imgW="8610480" imgH="501984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867" y="219393"/>
                        <a:ext cx="11387666" cy="6638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588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24A9-EBE2-44DC-8D83-86BF57CC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CE40-5B9B-4EB9-A9D9-AC8866F5F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81CA6A0-8C8E-4ED0-BD15-7731CEBD0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463524"/>
              </p:ext>
            </p:extLst>
          </p:nvPr>
        </p:nvGraphicFramePr>
        <p:xfrm>
          <a:off x="634736" y="136525"/>
          <a:ext cx="10431198" cy="6247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3" imgW="8620200" imgH="5162400" progId="Paint.Picture.1">
                  <p:embed/>
                </p:oleObj>
              </mc:Choice>
              <mc:Fallback>
                <p:oleObj name="Bitmap Image" r:id="rId3" imgW="8620200" imgH="51624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4736" y="136525"/>
                        <a:ext cx="10431198" cy="6247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1840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80EB-C9C2-429E-B18C-DE62C8BB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02DC-A20C-4028-8872-B9F22FCA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E9EEE34-0758-4CF3-84B9-915330B160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178488"/>
              </p:ext>
            </p:extLst>
          </p:nvPr>
        </p:nvGraphicFramePr>
        <p:xfrm>
          <a:off x="444500" y="56834"/>
          <a:ext cx="11303000" cy="6744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Bitmap Image" r:id="rId3" imgW="8620200" imgH="5143680" progId="Paint.Picture.1">
                  <p:embed/>
                </p:oleObj>
              </mc:Choice>
              <mc:Fallback>
                <p:oleObj name="Bitmap Image" r:id="rId3" imgW="8620200" imgH="51436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500" y="56834"/>
                        <a:ext cx="11303000" cy="6744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4257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EB072-9C86-4322-9762-AE3D7676B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Demo: Working with the DATA Step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30169-984A-4ED8-8F41-F7B07DB38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0735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F184-D21F-432F-B916-C9CE6482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Using the DATA Step to Create a SAS Data Set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D4066-DFE4-4F20-9A6B-DCDC5A548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49416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434C-47D3-4BD8-B5C0-CB1C33EB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1350-640C-474D-90BB-D581F0C9D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3D9E5-7BFE-49FB-AD71-39B5C346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59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2A4A-D73E-443C-80CC-61E53817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E20B-EC23-4942-B1ED-74B7A42CC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59DCC-E5FA-4645-A8F6-BFA4E3F0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32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2835-B144-4816-81D2-0A15DB03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F1DF2-318D-4476-B826-88F5BE41E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C6536-539C-4705-B6BB-A63C572F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1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FFD6-1E62-4843-93D6-0505D916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05F4-D83D-4856-90EB-8FB70B4D3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71BCE-087A-4FC3-8B1C-1CEB3D9F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6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D1FE-BDCD-40DE-9255-4270ACEC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4F109-81FD-45BF-90E7-16F798437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8F212-4BAB-444B-9D97-0B22F18B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8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C036-A895-45D3-9772-05E90679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C3C79-39A6-4157-9CE2-B649C931A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266" name="Picture 2" descr="SAS Format">
            <a:extLst>
              <a:ext uri="{FF2B5EF4-FFF2-40B4-BE49-F238E27FC236}">
                <a16:creationId xmlns:a16="http://schemas.microsoft.com/office/drawing/2014/main" id="{80D494EC-FA92-4A74-A389-790B397FD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44" y="1931011"/>
            <a:ext cx="8933404" cy="313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250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3303-454F-4045-B024-80BC69C6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0967B-C1DC-427B-8FB8-AFDCEF10F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BD61E-BD4B-4EA3-A298-E2632EDA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49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CECD-8620-4A16-A1B5-19532BCE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6264B-C451-41A5-A3AA-AFD530D4D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28CC8-82AC-43FE-9AA3-72A333C5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8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2C73-F48E-4065-A525-843C0BF6F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7" y="857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Activity: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24A02-DF8F-4FC3-B526-4097B1E9B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67" y="1286934"/>
            <a:ext cx="11430000" cy="5342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your SAS software, open a new program window and perform the following tasks: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DATA step that reads the </a:t>
            </a:r>
            <a:r>
              <a:rPr lang="en-US" i="1" dirty="0" err="1">
                <a:solidFill>
                  <a:srgbClr val="00B0F0"/>
                </a:solidFill>
              </a:rPr>
              <a:t>XLSTROM.Storm_summary</a:t>
            </a:r>
            <a:r>
              <a:rPr lang="en-US" i="1" dirty="0">
                <a:solidFill>
                  <a:srgbClr val="00B0F0"/>
                </a:solidFill>
              </a:rPr>
              <a:t> </a:t>
            </a:r>
            <a:r>
              <a:rPr lang="en-US" dirty="0"/>
              <a:t>table and creates an output table named </a:t>
            </a:r>
            <a:r>
              <a:rPr lang="en-US" dirty="0">
                <a:solidFill>
                  <a:srgbClr val="00B0F0"/>
                </a:solidFill>
              </a:rPr>
              <a:t>Storm_cat5</a:t>
            </a:r>
            <a:r>
              <a:rPr lang="en-US" dirty="0"/>
              <a:t>. Note: If you are using SAS Studio, try creating storm_cat5 as a permanent table in (output ) folder.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Include only Category 5 storms (</a:t>
            </a:r>
            <a:r>
              <a:rPr lang="en-US" i="1" dirty="0" err="1"/>
              <a:t>MaxWindMPH</a:t>
            </a:r>
            <a:r>
              <a:rPr lang="en-US" i="1" dirty="0"/>
              <a:t> greater than or equal to 156</a:t>
            </a:r>
            <a:r>
              <a:rPr lang="en-US" dirty="0"/>
              <a:t>) with </a:t>
            </a:r>
            <a:r>
              <a:rPr lang="en-US" i="1" dirty="0"/>
              <a:t>StartDate on or after 01JAN2000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statement to include the following columns in the output data: Season, Basin, Name, Type, and </a:t>
            </a:r>
            <a:r>
              <a:rPr lang="en-US" dirty="0" err="1"/>
              <a:t>MaxWindMPH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Category 5 storms have there been since January 1, 2000?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542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8F68-04A0-42BD-AEB4-88A5E2DD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7030A0"/>
                </a:solidFill>
              </a:rPr>
              <a:t>Answer: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8A79-4988-4CDF-A255-A28C005BE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data out.storm_cat5;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set </a:t>
            </a:r>
            <a:r>
              <a:rPr lang="en-US" dirty="0" err="1">
                <a:solidFill>
                  <a:srgbClr val="0070C0"/>
                </a:solidFill>
              </a:rPr>
              <a:t>XLSTROM.Storm_summary</a:t>
            </a:r>
            <a:r>
              <a:rPr lang="en-US" dirty="0">
                <a:solidFill>
                  <a:srgbClr val="0070C0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where StartDate&gt;="01jan2000"d and </a:t>
            </a:r>
            <a:r>
              <a:rPr lang="en-US" dirty="0" err="1">
                <a:solidFill>
                  <a:srgbClr val="0070C0"/>
                </a:solidFill>
              </a:rPr>
              <a:t>MaxWindMPH</a:t>
            </a:r>
            <a:r>
              <a:rPr lang="en-US" dirty="0">
                <a:solidFill>
                  <a:srgbClr val="0070C0"/>
                </a:solidFill>
              </a:rPr>
              <a:t>&gt;=156;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keep Season Basin Name Type </a:t>
            </a:r>
            <a:r>
              <a:rPr lang="en-US" dirty="0" err="1">
                <a:solidFill>
                  <a:srgbClr val="0070C0"/>
                </a:solidFill>
              </a:rPr>
              <a:t>MaxWindMPH</a:t>
            </a:r>
            <a:r>
              <a:rPr lang="en-US" dirty="0">
                <a:solidFill>
                  <a:srgbClr val="0070C0"/>
                </a:solidFill>
              </a:rPr>
              <a:t>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run;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There have been 18 Category 5 storms since January 1, 2000.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To create storm_cat5 as a permanent table in the output folder, you would simply submit a LIBNAME statement to define a library and then reference the library on the DATA statement as in: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libname</a:t>
            </a:r>
            <a:r>
              <a:rPr lang="en-US" dirty="0"/>
              <a:t>  out  "path-to-/output folder";</a:t>
            </a:r>
          </a:p>
          <a:p>
            <a:pPr marL="0" indent="0">
              <a:buNone/>
            </a:pPr>
            <a:r>
              <a:rPr lang="en-US" dirty="0"/>
              <a:t>data out.storm_cat5;</a:t>
            </a:r>
          </a:p>
          <a:p>
            <a:pPr marL="0" indent="0">
              <a:buNone/>
            </a:pPr>
            <a:r>
              <a:rPr lang="en-US" dirty="0"/>
              <a:t>. . .</a:t>
            </a:r>
          </a:p>
          <a:p>
            <a:pPr marL="0" indent="0">
              <a:buNone/>
            </a:pPr>
            <a:r>
              <a:rPr lang="en-US" dirty="0"/>
              <a:t>run;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536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09E0-23FB-46BA-BAD0-10F87FE8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6201-9857-45D2-AD28-AFD9E8998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75DE9-AC01-4852-95CF-B63E17CE4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76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6219-B861-4B55-96A5-9DC91F428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Demo: Using Expressions to Create New Columns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725C0-B135-4251-AE79-2842D2EDD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80499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9A8F-332A-4728-A946-E2232664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D35A-81B8-4E9B-A282-06795D96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E1B2-8ECC-422B-9774-4FB05390B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7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3BBA-D03B-4C81-985C-2ECAEAD0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7C15B-A30F-4FA3-B892-607E39A21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9407D-9BB1-444A-8A7C-6AE0ED18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3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8A3F-7CDF-40A6-8578-D00E4701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37368-644B-42C1-8B95-35308F1B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60652-1FF6-4810-86D6-85018881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9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8198-ACE9-4CEE-9E99-FEBF00AF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A59A0-14A9-491A-9E80-75EFA516E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84602-E49E-4B8D-A43F-36DACB9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4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BF83-D7AD-4AD0-87D5-8DAAE994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A5B1C-39B3-4D1D-BB33-2BEF08354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C9986-4E6B-4043-9C28-24B8DB4A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80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390E-CF9B-4841-9795-B0512831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3AFCE-50F6-46C4-B3EE-2DB3C7EF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58B68-1E0A-432E-B7B0-BBAD9A3F0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29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CF88-E884-453D-97C3-FB70E0F4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3D790-D512-4CC0-8844-4ED75E0E9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1A584-1465-4C3E-AFB4-68223532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45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946C-2583-499A-B1BE-B0C3032B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ABDB-2E01-4913-B09D-1B61AAEF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perform the following tasks:</a:t>
            </a:r>
          </a:p>
          <a:p>
            <a:pPr marL="514350" indent="-514350">
              <a:buAutoNum type="arabicPeriod"/>
            </a:pPr>
            <a:r>
              <a:rPr lang="en-US" dirty="0"/>
              <a:t>Create Data Set as </a:t>
            </a:r>
            <a:r>
              <a:rPr lang="en-US" dirty="0" err="1"/>
              <a:t>storm_length</a:t>
            </a:r>
            <a:r>
              <a:rPr lang="en-US" dirty="0"/>
              <a:t> from XLSTROM&gt;</a:t>
            </a:r>
            <a:r>
              <a:rPr lang="en-US" dirty="0" err="1"/>
              <a:t>Strom_Summary</a:t>
            </a:r>
            <a:r>
              <a:rPr lang="en-US" dirty="0"/>
              <a:t> and  add an assignment statement to create </a:t>
            </a:r>
            <a:r>
              <a:rPr lang="en-US" dirty="0" err="1"/>
              <a:t>StormLength</a:t>
            </a:r>
            <a:r>
              <a:rPr lang="en-US" dirty="0"/>
              <a:t> that represents the number of days between StartDate and </a:t>
            </a:r>
            <a:r>
              <a:rPr lang="en-US" dirty="0" err="1"/>
              <a:t>EndDate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nl-NL" dirty="0"/>
              <a:t>drop Hem_EW Hem_NS lat lon  columns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program.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In 1980, how long did the storm named Agatha last?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8062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B8FF-572D-4EE5-BA8F-81A35D43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68F8-FFA5-413D-98A4-99B0F1CF4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data </a:t>
            </a:r>
            <a:r>
              <a:rPr lang="en-IN" dirty="0" err="1"/>
              <a:t>storm_length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/>
              <a:t>       set pg1.storm_summary;</a:t>
            </a:r>
          </a:p>
          <a:p>
            <a:pPr marL="0" indent="0">
              <a:buNone/>
            </a:pPr>
            <a:r>
              <a:rPr lang="en-IN" dirty="0"/>
              <a:t>       drop </a:t>
            </a:r>
            <a:r>
              <a:rPr lang="en-IN" dirty="0" err="1"/>
              <a:t>Hem_EW</a:t>
            </a:r>
            <a:r>
              <a:rPr lang="en-IN" dirty="0"/>
              <a:t> </a:t>
            </a:r>
            <a:r>
              <a:rPr lang="en-IN" dirty="0" err="1"/>
              <a:t>Hem_NS</a:t>
            </a:r>
            <a:r>
              <a:rPr lang="en-IN" dirty="0"/>
              <a:t> </a:t>
            </a:r>
            <a:r>
              <a:rPr lang="en-IN" dirty="0" err="1"/>
              <a:t>lat</a:t>
            </a:r>
            <a:r>
              <a:rPr lang="en-IN" dirty="0"/>
              <a:t> </a:t>
            </a:r>
            <a:r>
              <a:rPr lang="en-IN" dirty="0" err="1"/>
              <a:t>lon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/>
              <a:t>       </a:t>
            </a:r>
            <a:r>
              <a:rPr lang="en-IN" dirty="0" err="1"/>
              <a:t>StormLength</a:t>
            </a:r>
            <a:r>
              <a:rPr lang="en-IN" dirty="0"/>
              <a:t> = </a:t>
            </a:r>
            <a:r>
              <a:rPr lang="en-IN" dirty="0" err="1"/>
              <a:t>EndDate</a:t>
            </a:r>
            <a:r>
              <a:rPr lang="en-IN" dirty="0"/>
              <a:t>-StartDate;</a:t>
            </a:r>
          </a:p>
          <a:p>
            <a:pPr marL="0" indent="0">
              <a:buNone/>
            </a:pPr>
            <a:r>
              <a:rPr lang="en-IN" dirty="0"/>
              <a:t>   run;</a:t>
            </a:r>
          </a:p>
          <a:p>
            <a:pPr marL="0" indent="0">
              <a:buNone/>
            </a:pPr>
            <a:r>
              <a:rPr lang="en-IN" dirty="0"/>
              <a:t>   </a:t>
            </a:r>
          </a:p>
          <a:p>
            <a:pPr marL="0" indent="0">
              <a:buNone/>
            </a:pPr>
            <a:r>
              <a:rPr lang="en-IN" dirty="0"/>
              <a:t>The storm named Agatha lasted 6 days in 1980.</a:t>
            </a:r>
          </a:p>
        </p:txBody>
      </p:sp>
    </p:spTree>
    <p:extLst>
      <p:ext uri="{BB962C8B-B14F-4D97-AF65-F5344CB8AC3E}">
        <p14:creationId xmlns:p14="http://schemas.microsoft.com/office/powerpoint/2010/main" val="392445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135E-0ED1-4DF3-810F-7C19665C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B65F2-67CA-42AB-B2F4-D7D166CC5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CFC65-0FD1-411D-9A6E-B498BB39C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02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A934-EE63-4E45-BFBE-7E243E5E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Using Numeric Functions to Create Columns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94570-7F7B-430D-8C61-AA43438A8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69969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C663-86D2-47D2-91CB-577B255F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498E-6821-4954-8096-F15449964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DE469-9952-409B-A23F-F9D9745A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67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017-13CA-44AE-B246-69E756EB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878A-9B30-4388-98B1-02761D7F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20683-DB51-4B68-90C1-19B0E5CC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24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47D4-3D84-40D2-8E2F-8303E610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B289F-7218-440E-9960-69585DB13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23ADC-9A4A-401A-B412-2F0A6F71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6FA99-F963-405C-BB52-C33BDCAA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818B0-0F69-4A63-8106-E004F72D7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9B4F6E-BB0D-4DA3-A9D6-43BD17BF33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466065"/>
              </p:ext>
            </p:extLst>
          </p:nvPr>
        </p:nvGraphicFramePr>
        <p:xfrm>
          <a:off x="0" y="0"/>
          <a:ext cx="12192000" cy="6937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3" imgW="8629560" imgH="5181480" progId="Paint.Picture.1">
                  <p:embed/>
                </p:oleObj>
              </mc:Choice>
              <mc:Fallback>
                <p:oleObj name="Bitmap Image" r:id="rId3" imgW="8629560" imgH="51814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937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994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F9C0-ABAF-402C-A2CE-AC6B6030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2F2-3D1C-42DB-AAA2-12F961B57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3" y="1253331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Perform the following tasks: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</a:t>
            </a:r>
            <a:r>
              <a:rPr lang="en-US" dirty="0" err="1"/>
              <a:t>XLSTROM.storm_range</a:t>
            </a:r>
            <a:r>
              <a:rPr lang="en-US" dirty="0"/>
              <a:t> table and examine the columns. Notice that there are four wind measurements for each storm.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new column named </a:t>
            </a:r>
            <a:r>
              <a:rPr lang="en-US" dirty="0" err="1"/>
              <a:t>WindAvg</a:t>
            </a:r>
            <a:r>
              <a:rPr lang="en-US" dirty="0"/>
              <a:t> that is the mean of wind1, wind2, wind3, and wind4.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new column </a:t>
            </a:r>
            <a:r>
              <a:rPr lang="en-US" dirty="0" err="1"/>
              <a:t>WindRange</a:t>
            </a:r>
            <a:r>
              <a:rPr lang="en-US" dirty="0"/>
              <a:t> that is the range of wind1, wind2, wind3, wind4.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program and view the data.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dirty="0" err="1"/>
              <a:t>WindAvg</a:t>
            </a:r>
            <a:r>
              <a:rPr lang="en-US" dirty="0"/>
              <a:t> and </a:t>
            </a:r>
            <a:r>
              <a:rPr lang="en-US" dirty="0" err="1"/>
              <a:t>WindRange</a:t>
            </a:r>
            <a:r>
              <a:rPr lang="en-US" dirty="0"/>
              <a:t> values in row 1?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441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1E1B-7AE0-4DC6-91CE-4D8C3E64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CD4B3-2962-45C9-928C-835FC1E42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data </a:t>
            </a:r>
            <a:r>
              <a:rPr lang="en-US" dirty="0" err="1">
                <a:solidFill>
                  <a:srgbClr val="00B050"/>
                </a:solidFill>
              </a:rPr>
              <a:t>storm_windavg</a:t>
            </a:r>
            <a:r>
              <a:rPr lang="en-US" dirty="0">
                <a:solidFill>
                  <a:srgbClr val="00B050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set </a:t>
            </a:r>
            <a:r>
              <a:rPr lang="en-US" dirty="0" err="1">
                <a:solidFill>
                  <a:srgbClr val="00B050"/>
                </a:solidFill>
              </a:rPr>
              <a:t>XLSTROM.storm_range</a:t>
            </a:r>
            <a:r>
              <a:rPr lang="en-US" dirty="0">
                <a:solidFill>
                  <a:srgbClr val="00B050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</a:t>
            </a:r>
            <a:r>
              <a:rPr lang="en-US" dirty="0" err="1">
                <a:solidFill>
                  <a:srgbClr val="00B050"/>
                </a:solidFill>
              </a:rPr>
              <a:t>WindAvg</a:t>
            </a:r>
            <a:r>
              <a:rPr lang="en-US" dirty="0">
                <a:solidFill>
                  <a:srgbClr val="00B050"/>
                </a:solidFill>
              </a:rPr>
              <a:t>=mean(wind1, wind2, wind3, wind4);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</a:t>
            </a:r>
            <a:r>
              <a:rPr lang="en-US" dirty="0" err="1">
                <a:solidFill>
                  <a:srgbClr val="00B050"/>
                </a:solidFill>
              </a:rPr>
              <a:t>WindRange</a:t>
            </a:r>
            <a:r>
              <a:rPr lang="en-US" dirty="0">
                <a:solidFill>
                  <a:srgbClr val="00B050"/>
                </a:solidFill>
              </a:rPr>
              <a:t>=range(of wind1-wind4);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run;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you can use the shorthand notation OF col1 - </a:t>
            </a:r>
            <a:r>
              <a:rPr lang="en-US" dirty="0" err="1"/>
              <a:t>coln</a:t>
            </a:r>
            <a:r>
              <a:rPr lang="en-US" dirty="0"/>
              <a:t> to list a range of columns when the columns have the same name and end in a consecutive number.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WindAvg</a:t>
            </a:r>
            <a:r>
              <a:rPr lang="en-US" dirty="0"/>
              <a:t> is 92.5 and the </a:t>
            </a:r>
            <a:r>
              <a:rPr lang="en-US" dirty="0" err="1"/>
              <a:t>WindRange</a:t>
            </a:r>
            <a:r>
              <a:rPr lang="en-US" dirty="0"/>
              <a:t> is 15.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7439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328F-2203-48B5-AB4E-5AA5D1EC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Common Character Functions for Creating Columns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3737-D601-4046-8BBE-0FDB58839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7D3126D-4FAF-4C6F-9997-A45499735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486270"/>
              </p:ext>
            </p:extLst>
          </p:nvPr>
        </p:nvGraphicFramePr>
        <p:xfrm>
          <a:off x="838200" y="1825625"/>
          <a:ext cx="8059615" cy="4736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8591400" imgH="4952880" progId="Paint.Picture.1">
                  <p:embed/>
                </p:oleObj>
              </mc:Choice>
              <mc:Fallback>
                <p:oleObj name="Bitmap Image" r:id="rId3" imgW="8591400" imgH="49528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5625"/>
                        <a:ext cx="8059615" cy="4736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0792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1C6F2-289C-47C1-9121-4ABA91A2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Demo: Using Character Functions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D3B4-7405-4630-82FB-F13E580E3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582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DF79-0A82-4990-A5E3-BA09D2A3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3CC8C-EB36-46E4-BB66-1B8E71E68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6B221-B1AC-4923-AAB7-8B1391C3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1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8593-2B13-4AB3-A80B-DDEEDBC0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EEBDE-1DAF-4879-9E22-1C7ABA60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E900D-FB31-40D9-93E5-8A34F02F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31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F3CB-B4D0-4EA9-B5EF-9E9BA669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93C36-AB34-447D-848C-4822CDB7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B1A02-55DF-4454-AEB5-2CEB4676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17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52B8-1CB8-4F91-8767-9FFD7F95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2D81-A9AE-496D-8A86-03E3B7525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Perform the following tasks: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WHERE statement that uses the SUBSTR function to include rows where the second letter of Basin is P (Pacific ocean storms).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program and view the log and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How many storms were in the Pacific basin?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7428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1CD6-5BA6-4148-9F64-37A980E4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7FB38-F35E-4367-A6D8-DE1DC7C18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pacific;</a:t>
            </a:r>
          </a:p>
          <a:p>
            <a:pPr marL="0" indent="0">
              <a:buNone/>
            </a:pPr>
            <a:r>
              <a:rPr lang="en-US" dirty="0"/>
              <a:t>    set pg1.storm_summary;</a:t>
            </a:r>
          </a:p>
          <a:p>
            <a:pPr marL="0" indent="0">
              <a:buNone/>
            </a:pPr>
            <a:r>
              <a:rPr lang="en-US" dirty="0"/>
              <a:t>    drop type </a:t>
            </a:r>
            <a:r>
              <a:rPr lang="en-US" dirty="0" err="1"/>
              <a:t>Hem_EW</a:t>
            </a:r>
            <a:r>
              <a:rPr lang="en-US" dirty="0"/>
              <a:t> </a:t>
            </a:r>
            <a:r>
              <a:rPr lang="en-US" dirty="0" err="1"/>
              <a:t>Hem_NS</a:t>
            </a:r>
            <a:r>
              <a:rPr lang="en-US" dirty="0"/>
              <a:t> </a:t>
            </a:r>
            <a:r>
              <a:rPr lang="en-US" dirty="0" err="1"/>
              <a:t>MinPressure</a:t>
            </a:r>
            <a:r>
              <a:rPr lang="en-US" dirty="0"/>
              <a:t> Lat Lon;</a:t>
            </a:r>
          </a:p>
          <a:p>
            <a:pPr marL="0" indent="0">
              <a:buNone/>
            </a:pPr>
            <a:r>
              <a:rPr lang="en-US" dirty="0"/>
              <a:t>    where </a:t>
            </a:r>
            <a:r>
              <a:rPr lang="en-US" dirty="0" err="1"/>
              <a:t>substr</a:t>
            </a:r>
            <a:r>
              <a:rPr lang="en-US" dirty="0"/>
              <a:t>(Basin,2,1)="P";</a:t>
            </a:r>
          </a:p>
          <a:p>
            <a:pPr marL="0" indent="0">
              <a:buNone/>
            </a:pPr>
            <a:r>
              <a:rPr lang="en-US" dirty="0"/>
              <a:t>run;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note in the log indicates that </a:t>
            </a:r>
            <a:r>
              <a:rPr lang="en-US" dirty="0" err="1"/>
              <a:t>work.pacific</a:t>
            </a:r>
            <a:r>
              <a:rPr lang="en-US" dirty="0"/>
              <a:t> has 1958 observations, so there were 1958 storms in the Pacific basin.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8253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BF1D1-5096-4319-8E47-2884BFA27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F5E8FE-3D8B-4987-A32F-4BBAA340A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02711"/>
            <a:ext cx="9337813" cy="956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088" rIns="91440" bIns="2539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D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 Date Functions for Creating Columns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BB4C61B-E800-4870-893B-1DBDF177C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582950"/>
              </p:ext>
            </p:extLst>
          </p:nvPr>
        </p:nvGraphicFramePr>
        <p:xfrm>
          <a:off x="759992" y="1239715"/>
          <a:ext cx="10713970" cy="53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8439120" imgH="4952880" progId="Paint.Picture.1">
                  <p:embed/>
                </p:oleObj>
              </mc:Choice>
              <mc:Fallback>
                <p:oleObj name="Bitmap Image" r:id="rId3" imgW="8439120" imgH="49528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9992" y="1239715"/>
                        <a:ext cx="10713970" cy="53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5355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497C-9931-48AC-8A99-C22E9831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7DC3"/>
                </a:solidFill>
                <a:effectLst/>
                <a:latin typeface="Arial" panose="020B0604020202020204" pitchFamily="34" charset="0"/>
              </a:rPr>
              <a:t>Demo: Using Date Functions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FF29F-4351-4F29-805C-18E56881A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962" y="1239960"/>
            <a:ext cx="9715500" cy="5464969"/>
          </a:xfrm>
        </p:spPr>
      </p:pic>
    </p:spTree>
    <p:extLst>
      <p:ext uri="{BB962C8B-B14F-4D97-AF65-F5344CB8AC3E}">
        <p14:creationId xmlns:p14="http://schemas.microsoft.com/office/powerpoint/2010/main" val="3542360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524D-448D-4A0D-876E-D25EA2CD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6056-2A5E-4BEB-ADE4-303EC539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D1D9C-7488-46F6-83E6-D73CC2DF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1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9C769-F04F-4C44-AFB5-6F76DDE8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F88C8-4A53-4133-AC42-C8EE19359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700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8EA2-D566-4C4C-A3BB-9F865593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39FA7-7D80-42FA-9D2C-B32A74B3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797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4990-7E01-4E44-8FE1-15EAFD3A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35A95-28DF-45E0-AFDA-C3DD85E43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91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49B1-9CD5-4154-AC3B-EBEF4EE2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E4CA-7D06-4D49-AE11-B5294E791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3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9107-7344-48E6-9751-2EB4FFD3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465-7C68-4929-A58A-244AD4BA4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BB475-649C-4F9F-A95F-7DE5EDF5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3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B3D9-52FB-427C-BE02-86878A02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0447-7845-4519-991F-E71844B4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921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9A4B-912B-433A-84A6-E0358A0E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901FF-F7D1-412F-8E2B-E82B39830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672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B1FA-7E57-4ACA-ACFF-0769C7C6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539D8-98E5-4074-B227-3FB5CF6C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982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6575-EA17-4A82-9E3A-613FE08C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3D29B-A5C4-4177-A462-EC3A419EA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210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233B-03F8-4DBB-9802-C23173F4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8D95-57A2-42D3-B9B7-8A3766C49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496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961C-C7F8-42DE-91FA-587BC459A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B5D51-7A82-4195-8A28-B3BC14FF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033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B2DCD-7029-43EE-8FB4-BCD77763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E3942-2B52-480D-B02D-5A8DD015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952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FEDFD-C329-4D82-84DF-00D9CDD2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9E8D-F655-47D8-8F92-8CC5278D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341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AB9A-FDB2-40BB-AE04-F2EA95AA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7D27-921A-4349-976B-FCB0CB678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293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67EF-6C3D-41EC-A696-EE6C8BAB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2FD48-47F3-4482-844B-B298D1492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94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59B8-93D7-4242-AF4A-089ECB45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06AD-3007-4AA7-A9CC-B897469E8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1028E-A339-4750-82F5-14BE1CCB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23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9320-440A-4B27-AA5E-AE1E9B7B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28FB-FE65-46F3-BED0-26DA4283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410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8A86-A7C8-4228-81E3-5525107A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F153-B1CD-4901-B324-431AFEB0E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8D935-7E82-4360-8BC8-1B2412E1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6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2E2F-069F-43FD-8933-A86B2657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F681-94A0-41B3-ADA7-16BEB8B37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CABE9-125E-4283-8D4C-3C3E084B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8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686</Words>
  <Application>Microsoft Office PowerPoint</Application>
  <PresentationFormat>Widescreen</PresentationFormat>
  <Paragraphs>80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Paintbrush Picture</vt:lpstr>
      <vt:lpstr> Preparing Data </vt:lpstr>
      <vt:lpstr>Using the DATA Step to Create a SAS 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Step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Working with the DATA 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Activity:</vt:lpstr>
      <vt:lpstr>Answer:</vt:lpstr>
      <vt:lpstr>Demo: Using Expressions to Create New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</vt:lpstr>
      <vt:lpstr>Ans:</vt:lpstr>
      <vt:lpstr>Using Numeric Functions to Create Columns</vt:lpstr>
      <vt:lpstr>PowerPoint Presentation</vt:lpstr>
      <vt:lpstr>PowerPoint Presentation</vt:lpstr>
      <vt:lpstr>PowerPoint Presentation</vt:lpstr>
      <vt:lpstr>PowerPoint Presentation</vt:lpstr>
      <vt:lpstr>Activity </vt:lpstr>
      <vt:lpstr>PowerPoint Presentation</vt:lpstr>
      <vt:lpstr>Common Character Functions for Creating Columns</vt:lpstr>
      <vt:lpstr>Demo: Using Character Functions</vt:lpstr>
      <vt:lpstr>PowerPoint Presentation</vt:lpstr>
      <vt:lpstr>PowerPoint Presentation</vt:lpstr>
      <vt:lpstr>Activity </vt:lpstr>
      <vt:lpstr>PowerPoint Presentation</vt:lpstr>
      <vt:lpstr>Common Date Functions for Creating Columns  </vt:lpstr>
      <vt:lpstr>Demo: Using Date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Preparing Data </dc:title>
  <dc:creator>KARTHIK</dc:creator>
  <cp:lastModifiedBy>KARTHIK</cp:lastModifiedBy>
  <cp:revision>2</cp:revision>
  <dcterms:created xsi:type="dcterms:W3CDTF">2022-04-07T01:24:10Z</dcterms:created>
  <dcterms:modified xsi:type="dcterms:W3CDTF">2022-04-07T12:23:32Z</dcterms:modified>
</cp:coreProperties>
</file>